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7" r:id="rId1"/>
  </p:sldMasterIdLst>
  <p:notesMasterIdLst>
    <p:notesMasterId r:id="rId23"/>
  </p:notesMasterIdLst>
  <p:sldIdLst>
    <p:sldId id="256" r:id="rId2"/>
    <p:sldId id="282" r:id="rId3"/>
    <p:sldId id="287" r:id="rId4"/>
    <p:sldId id="283" r:id="rId5"/>
    <p:sldId id="281" r:id="rId6"/>
    <p:sldId id="266" r:id="rId7"/>
    <p:sldId id="257" r:id="rId8"/>
    <p:sldId id="258" r:id="rId9"/>
    <p:sldId id="259" r:id="rId10"/>
    <p:sldId id="267" r:id="rId11"/>
    <p:sldId id="268" r:id="rId12"/>
    <p:sldId id="269" r:id="rId13"/>
    <p:sldId id="271" r:id="rId14"/>
    <p:sldId id="286" r:id="rId15"/>
    <p:sldId id="272" r:id="rId16"/>
    <p:sldId id="274" r:id="rId17"/>
    <p:sldId id="275" r:id="rId18"/>
    <p:sldId id="277" r:id="rId19"/>
    <p:sldId id="278" r:id="rId20"/>
    <p:sldId id="276" r:id="rId21"/>
    <p:sldId id="280" r:id="rId22"/>
  </p:sldIdLst>
  <p:sldSz cx="9144000" cy="6858000" type="screen4x3"/>
  <p:notesSz cx="7008813" cy="9294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0039" y="0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1E28CB95-6A3A-405C-8A54-D1B84E8CF268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9" tIns="46580" rIns="93159" bIns="4658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0882" y="4415036"/>
            <a:ext cx="5607050" cy="4182666"/>
          </a:xfrm>
          <a:prstGeom prst="rect">
            <a:avLst/>
          </a:prstGeom>
        </p:spPr>
        <p:txBody>
          <a:bodyPr vert="horz" lIns="93159" tIns="46580" rIns="93159" bIns="4658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28459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0039" y="8828459"/>
            <a:ext cx="3037152" cy="464741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0B9E3F4E-7356-4FF7-B4EA-3B262D3A2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686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E3F4E-7356-4FF7-B4EA-3B262D3A2901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758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9E3F4E-7356-4FF7-B4EA-3B262D3A2901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0376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08D1-9CAC-4C78-84E2-BD1D0E7C1CAA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941D8F6C-4748-4BF0-89D7-A30E1E7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31659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08D1-9CAC-4C78-84E2-BD1D0E7C1CAA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8F6C-4748-4BF0-89D7-A30E1E7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92567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08D1-9CAC-4C78-84E2-BD1D0E7C1CAA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8F6C-4748-4BF0-89D7-A30E1E7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56549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08D1-9CAC-4C78-84E2-BD1D0E7C1CAA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8F6C-4748-4BF0-89D7-A30E1E7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30790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86908D1-9CAC-4C78-84E2-BD1D0E7C1CAA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941D8F6C-4748-4BF0-89D7-A30E1E7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55675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08D1-9CAC-4C78-84E2-BD1D0E7C1CAA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8F6C-4748-4BF0-89D7-A30E1E7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6262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08D1-9CAC-4C78-84E2-BD1D0E7C1CAA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8F6C-4748-4BF0-89D7-A30E1E7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24796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86908D1-9CAC-4C78-84E2-BD1D0E7C1CAA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8F6C-4748-4BF0-89D7-A30E1E7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25208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08D1-9CAC-4C78-84E2-BD1D0E7C1CAA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8F6C-4748-4BF0-89D7-A30E1E7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32816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08D1-9CAC-4C78-84E2-BD1D0E7C1CAA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8F6C-4748-4BF0-89D7-A30E1E7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3871639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08D1-9CAC-4C78-84E2-BD1D0E7C1CAA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D8F6C-4748-4BF0-89D7-A30E1E7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21040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86908D1-9CAC-4C78-84E2-BD1D0E7C1CAA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41D8F6C-4748-4BF0-89D7-A30E1E7CC6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67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96944" cy="4824536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latin typeface="Calibri" panose="020F0502020204030204" pitchFamily="34" charset="0"/>
                <a:cs typeface="Calibri" panose="020F0502020204030204" pitchFamily="34" charset="0"/>
              </a:rPr>
              <a:t>Audiência Pública sobre o</a:t>
            </a:r>
            <a:br>
              <a:rPr lang="pt-BR" sz="4000" dirty="0">
                <a:latin typeface="Cooper Black" pitchFamily="18" charset="0"/>
              </a:rPr>
            </a:br>
            <a:br>
              <a:rPr lang="pt-BR" sz="4000" dirty="0">
                <a:latin typeface="Cooper Black" pitchFamily="18" charset="0"/>
              </a:rPr>
            </a:br>
            <a:r>
              <a:rPr lang="pt-BR" sz="6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Schoolbook" panose="02040604050505020304" pitchFamily="18" charset="0"/>
              </a:rPr>
              <a:t>PLANO PLURIANUAL – PPA</a:t>
            </a:r>
            <a:br>
              <a:rPr lang="pt-BR" sz="6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Schoolbook" panose="02040604050505020304" pitchFamily="18" charset="0"/>
              </a:rPr>
            </a:br>
            <a:r>
              <a:rPr lang="pt-BR" sz="6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Schoolbook" panose="02040604050505020304" pitchFamily="18" charset="0"/>
              </a:rPr>
              <a:t> 2022 - 2025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495405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/>
          <a:lstStyle/>
          <a:p>
            <a:pPr algn="ctr"/>
            <a:r>
              <a:rPr lang="pt-BR" b="1" dirty="0">
                <a:latin typeface="Century Schoolbook" panose="02040604050505020304" pitchFamily="18" charset="0"/>
              </a:rPr>
              <a:t>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204865"/>
            <a:ext cx="8229600" cy="3528392"/>
          </a:xfrm>
        </p:spPr>
        <p:txBody>
          <a:bodyPr/>
          <a:lstStyle/>
          <a:p>
            <a:pPr marL="0" indent="0" algn="ctr">
              <a:buNone/>
            </a:pPr>
            <a:r>
              <a:rPr lang="pt-BR" sz="4200" b="1" dirty="0"/>
              <a:t>Câmara de Vereadores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Aquisição de Equipamentos e Material Permanente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 Ampliação, Reforma e Manutenção das Dependências da Câmara de Vereadores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Manutenção das Atividades Legislativas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Gestão Pública Eficaz e Transparente na Câmara Municipal</a:t>
            </a:r>
          </a:p>
        </p:txBody>
      </p:sp>
    </p:spTree>
    <p:extLst>
      <p:ext uri="{BB962C8B-B14F-4D97-AF65-F5344CB8AC3E}">
        <p14:creationId xmlns:p14="http://schemas.microsoft.com/office/powerpoint/2010/main" val="400703358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/>
          <a:lstStyle/>
          <a:p>
            <a:pPr algn="ctr"/>
            <a:r>
              <a:rPr lang="pt-BR" b="1" dirty="0">
                <a:latin typeface="Century Schoolbook" panose="02040604050505020304" pitchFamily="18" charset="0"/>
              </a:rPr>
              <a:t>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204865"/>
            <a:ext cx="8229600" cy="3528392"/>
          </a:xfrm>
        </p:spPr>
        <p:txBody>
          <a:bodyPr/>
          <a:lstStyle/>
          <a:p>
            <a:pPr marL="0" indent="0" algn="ctr">
              <a:buNone/>
            </a:pPr>
            <a:r>
              <a:rPr lang="pt-BR" sz="4200" b="1" dirty="0"/>
              <a:t>Gabinete do Prefeito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 Manutenção das atividades do Gabinete da Prefeito; 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 Aquisição Veículo Novo;</a:t>
            </a:r>
          </a:p>
          <a:p>
            <a:pPr algn="just">
              <a:buFont typeface="Wingdings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739172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/>
          <a:lstStyle/>
          <a:p>
            <a:pPr algn="ctr"/>
            <a:r>
              <a:rPr lang="pt-BR" b="1" dirty="0">
                <a:latin typeface="Century Schoolbook" panose="02040604050505020304" pitchFamily="18" charset="0"/>
              </a:rPr>
              <a:t>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204865"/>
            <a:ext cx="8229600" cy="2952327"/>
          </a:xfrm>
        </p:spPr>
        <p:txBody>
          <a:bodyPr/>
          <a:lstStyle/>
          <a:p>
            <a:pPr marL="0" indent="0" algn="ctr">
              <a:buNone/>
            </a:pPr>
            <a:r>
              <a:rPr lang="pt-BR" sz="4200" b="1" dirty="0"/>
              <a:t>Gabinete do Vice-Prefeito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 Manutenção das atividades do Gabinete do Vice-Prefeito;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984308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/>
          <a:lstStyle/>
          <a:p>
            <a:pPr algn="ctr"/>
            <a:r>
              <a:rPr lang="pt-BR" b="1" dirty="0">
                <a:latin typeface="Century Schoolbook" panose="02040604050505020304" pitchFamily="18" charset="0"/>
              </a:rPr>
              <a:t>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204865"/>
            <a:ext cx="8229600" cy="2952327"/>
          </a:xfrm>
        </p:spPr>
        <p:txBody>
          <a:bodyPr/>
          <a:lstStyle/>
          <a:p>
            <a:pPr marL="0" indent="0" algn="ctr">
              <a:buNone/>
            </a:pPr>
            <a:r>
              <a:rPr lang="pt-BR" sz="4200" b="1" dirty="0"/>
              <a:t>Secretaria da Administração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 Manutenção das atividades da Secretaria Municipal de Administração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430854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70C5E-1873-46CE-96B3-7104EC1AB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Century Schoolbook" panose="02040604050505020304" pitchFamily="18" charset="0"/>
              </a:rPr>
              <a:t>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BF5F25-F805-40E1-8434-C96B2FD7B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93976"/>
            <a:ext cx="8496944" cy="4078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dirty="0"/>
              <a:t>Secretaria da Fazenda e Planejamento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/>
              <a:t>Manutenção das Atividades da Secretaria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/>
              <a:t>Aquisição de Veículo</a:t>
            </a:r>
          </a:p>
        </p:txBody>
      </p:sp>
    </p:spTree>
    <p:extLst>
      <p:ext uri="{BB962C8B-B14F-4D97-AF65-F5344CB8AC3E}">
        <p14:creationId xmlns:p14="http://schemas.microsoft.com/office/powerpoint/2010/main" val="278656251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/>
          <a:lstStyle/>
          <a:p>
            <a:pPr algn="ctr"/>
            <a:r>
              <a:rPr lang="pt-BR" b="1" dirty="0">
                <a:latin typeface="Century Schoolbook" panose="02040604050505020304" pitchFamily="18" charset="0"/>
              </a:rPr>
              <a:t>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40768"/>
            <a:ext cx="8841160" cy="551723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pt-BR" sz="3800" b="1" dirty="0"/>
          </a:p>
          <a:p>
            <a:pPr marL="0" indent="0" algn="ctr">
              <a:buNone/>
            </a:pPr>
            <a:r>
              <a:rPr lang="pt-BR" sz="3800" b="1" dirty="0"/>
              <a:t>Secretaria da Assistência Social, Cultura e Turismo</a:t>
            </a:r>
          </a:p>
          <a:p>
            <a:pPr marL="0" indent="0" algn="ctr">
              <a:buNone/>
            </a:pPr>
            <a:endParaRPr lang="pt-BR" sz="1200" b="1" dirty="0"/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Manutenção das atividades da Secretaria;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Aquisição de veículo para o Conselho Tutelar;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Infraestrutura de prédios públicos;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Manutenção das Atividades do Conselho Tutelar;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Custeio de Projetos Sociais;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PAIF, SCFV, Bolsa Família e Gestão do SUAS;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Manutenção dos Projetos: Grupo de Dança, Coral, Banda Municipal e Museu Histórico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Organização e subsídio para Eventos Oficiais;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Aquisição de obras literárias para a Biblioteca Pública;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Desenvolvimento do Turismo;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Manutenção das atividades do CMDE.</a:t>
            </a:r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6055332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29600" cy="1143000"/>
          </a:xfrm>
        </p:spPr>
        <p:txBody>
          <a:bodyPr/>
          <a:lstStyle/>
          <a:p>
            <a:pPr algn="ctr"/>
            <a:r>
              <a:rPr lang="pt-BR" b="1" dirty="0">
                <a:latin typeface="Century Schoolbook" panose="02040604050505020304" pitchFamily="18" charset="0"/>
              </a:rPr>
              <a:t>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44824"/>
            <a:ext cx="8805664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200" b="1" dirty="0"/>
              <a:t>Secretaria da Agricultura, Meio Ambiente e Fomento Econômico</a:t>
            </a:r>
          </a:p>
          <a:p>
            <a:pPr marL="0" indent="0" algn="ctr">
              <a:buNone/>
            </a:pPr>
            <a:endParaRPr lang="pt-BR" sz="1200" b="1" dirty="0"/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Manutenção das Ações da Secretaria: Incentivo aos produtores de leite, calcário, sêmen, troca-troca de sementes , horto-municipal;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Aquisição de veículo,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Aquisição de máquinas e implementos agrícolas;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Manutenção e conserto de veículos da secretaria;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Aquisição de caixas de água para comunidades do interior;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Ampliação da rede de abastecimento e fontes drenadas;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Aquisição de secadores de cereais;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Luz Elétrica para a População de Renda baixa.</a:t>
            </a:r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8475933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/>
          <a:lstStyle/>
          <a:p>
            <a:pPr algn="ctr"/>
            <a:r>
              <a:rPr lang="pt-BR" b="1" dirty="0">
                <a:latin typeface="Century Schoolbook" panose="02040604050505020304" pitchFamily="18" charset="0"/>
              </a:rPr>
              <a:t>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432048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/>
              <a:t>Secretaria da Educação </a:t>
            </a:r>
            <a:endParaRPr lang="pt-BR" sz="1200" b="1" dirty="0"/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Manutenção das atividades da Secretaria;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Aquisição de veículo; 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Aquisição de veículo para transporte escolar;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Aquisição de equipamentos, material didático e materiais permanentes;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Criação e manutenção do Programa Esporte é Saúde;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Criação e manutenção do Programa de Educação Financeira nas Escolas Municipais;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Educação Compensatória a Alunos Excepcionais;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Infraestrutura nas escolas municipais.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873955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/>
          <a:lstStyle/>
          <a:p>
            <a:pPr algn="ctr"/>
            <a:r>
              <a:rPr lang="pt-BR" b="1" dirty="0">
                <a:latin typeface="Century Schoolbook" panose="02040604050505020304" pitchFamily="18" charset="0"/>
              </a:rPr>
              <a:t>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064896" cy="43924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/>
              <a:t>Secretaria de Obras Serviços Públicos e Trânsito</a:t>
            </a:r>
            <a:endParaRPr lang="pt-BR" sz="1200" b="1" dirty="0"/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Manutenção das atividades da Secretaria;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Aquisição de um veículo; 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Aquisição de máquinas; 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Aquisição de área de terra para o Parque Industrial;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Aquisição de área de terra par ao Programa de Habitação Popular;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Construção de Praças Públicas;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Implantação de Vídeo Monitoramento;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Implantar Sistema de Saneamento;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Conclusão do Ginásio de Esportes do Parque de Eventos;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9459515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/>
          <a:lstStyle/>
          <a:p>
            <a:pPr algn="ctr"/>
            <a:r>
              <a:rPr lang="pt-BR" b="1" dirty="0">
                <a:latin typeface="Century Schoolbook" panose="02040604050505020304" pitchFamily="18" charset="0"/>
              </a:rPr>
              <a:t>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3912" y="1619672"/>
            <a:ext cx="8064896" cy="4392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/>
              <a:t>Secretaria de Obras Serviços Públicos e Trânsito</a:t>
            </a:r>
            <a:endParaRPr lang="pt-BR" dirty="0"/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Construção de Passeios Públicos; 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Pavimentação de Vias Públicas;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Infraestrutura de Acessibilidade Urbana;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Sistema de coleta seletiva de lixo;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Infraestrutura em Prédios Públicos;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Implantação de Sistema de Videomonitoramento;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Infraestrutura do Parque Municipal de Eventos.</a:t>
            </a:r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212211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B6CF52-774F-4A3F-9742-30DFC439E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o Plano Plurianual?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79A3A3A-EC2E-4C70-B58F-BEF553AA54F5}"/>
              </a:ext>
            </a:extLst>
          </p:cNvPr>
          <p:cNvSpPr/>
          <p:nvPr/>
        </p:nvSpPr>
        <p:spPr>
          <a:xfrm>
            <a:off x="685800" y="2136339"/>
            <a:ext cx="74145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solidFill>
                  <a:srgbClr val="000000"/>
                </a:solidFill>
                <a:latin typeface="Century Schoolbook" panose="02040604050505020304" pitchFamily="18" charset="0"/>
              </a:rPr>
              <a:t>O Plano Plurianual (PPA) é documento em que se define as prioridades do Governo para o período de 4 anos, podendo ser revisado anualmente através da LDO e da LOA.</a:t>
            </a:r>
            <a:endParaRPr lang="pt-BR" sz="2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370328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/>
          <a:lstStyle/>
          <a:p>
            <a:pPr algn="ctr"/>
            <a:r>
              <a:rPr lang="pt-BR" b="1" dirty="0">
                <a:latin typeface="Century Schoolbook" panose="02040604050505020304" pitchFamily="18" charset="0"/>
              </a:rPr>
              <a:t>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2840" y="1412776"/>
            <a:ext cx="8301608" cy="53285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/>
              <a:t>Secretaria da Saúde</a:t>
            </a:r>
            <a:endParaRPr lang="pt-BR" sz="1200" b="1" dirty="0"/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Manutenção das atividades da Secretaria;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Aquisição de Veículo para  transporte de Pacientes da Saúde 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Aquisição de Equipamentos de Atenção Básica Média e Alta Complexidade;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Construção de Abrigos para Pacientes e Veículos junto a Unidade da Sede.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Reforma nas Unidades Básicas de Saúde.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Aquisição de serviços de média e alta complexidade através do Consórcio Intermunicipal do Vale do Jacuí;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Aquisição de serviços de média e alta complexidade através de Contrato Hospitalar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Aquisição e distribuição de medicamentos;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Atendimento </a:t>
            </a:r>
            <a:r>
              <a:rPr lang="pt-BR" dirty="0" err="1"/>
              <a:t>Pré</a:t>
            </a:r>
            <a:r>
              <a:rPr lang="pt-BR" dirty="0"/>
              <a:t> Hospitalar através do SAMU 192;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/>
              <a:t>Ações de combate a COVID-19;</a:t>
            </a:r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algn="just">
              <a:buFont typeface="Wingdings" pitchFamily="2" charset="2"/>
              <a:buChar char="Ø"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1759501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8245424" cy="48574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7000" dirty="0">
                <a:latin typeface="Century Schoolbook" panose="02040604050505020304" pitchFamily="18" charset="0"/>
              </a:rPr>
              <a:t>Obrigado pela atenção e participação de todos!</a:t>
            </a:r>
          </a:p>
        </p:txBody>
      </p:sp>
    </p:spTree>
    <p:extLst>
      <p:ext uri="{BB962C8B-B14F-4D97-AF65-F5344CB8AC3E}">
        <p14:creationId xmlns:p14="http://schemas.microsoft.com/office/powerpoint/2010/main" val="294245284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1CF9D-1566-419F-B451-62D6ABFD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Vigência do PPA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635CA1-4D26-4501-B993-535F1C03B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600" dirty="0"/>
              <a:t>Tem vigência do segundo ano de um mandato governamental até o final do primeiro ano do mandato seguinte.</a:t>
            </a:r>
          </a:p>
        </p:txBody>
      </p:sp>
    </p:spTree>
    <p:extLst>
      <p:ext uri="{BB962C8B-B14F-4D97-AF65-F5344CB8AC3E}">
        <p14:creationId xmlns:p14="http://schemas.microsoft.com/office/powerpoint/2010/main" val="387952109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5BE550-3DAF-4A43-921C-083FFE309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 que deve constar no </a:t>
            </a:r>
            <a:r>
              <a:rPr lang="pt-BR" dirty="0" err="1"/>
              <a:t>ppa</a:t>
            </a:r>
            <a:r>
              <a:rPr lang="pt-BR" dirty="0"/>
              <a:t>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46CD65-BA0E-4633-93CA-3C486994F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Objetivos;</a:t>
            </a:r>
          </a:p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Metas;</a:t>
            </a:r>
          </a:p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Órgão do Governo responsável pela execução do projeto;</a:t>
            </a:r>
          </a:p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Valores;</a:t>
            </a:r>
          </a:p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Fontes de Financiamento.</a:t>
            </a:r>
            <a:endParaRPr lang="pt-BR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3980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E6E96D8-DA6A-4060-BE51-04181976E54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488832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458288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7504" y="2313062"/>
            <a:ext cx="1480824" cy="529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Executivo</a:t>
            </a:r>
          </a:p>
        </p:txBody>
      </p:sp>
      <p:sp>
        <p:nvSpPr>
          <p:cNvPr id="6" name="Retângulo 5"/>
          <p:cNvSpPr/>
          <p:nvPr/>
        </p:nvSpPr>
        <p:spPr>
          <a:xfrm>
            <a:off x="107504" y="3245490"/>
            <a:ext cx="15157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Legislativo</a:t>
            </a:r>
          </a:p>
        </p:txBody>
      </p:sp>
      <p:cxnSp>
        <p:nvCxnSpPr>
          <p:cNvPr id="8" name="Conector angulado 7"/>
          <p:cNvCxnSpPr/>
          <p:nvPr/>
        </p:nvCxnSpPr>
        <p:spPr>
          <a:xfrm>
            <a:off x="1671580" y="2686249"/>
            <a:ext cx="914313" cy="328431"/>
          </a:xfrm>
          <a:prstGeom prst="bentConnector3">
            <a:avLst/>
          </a:prstGeom>
          <a:ln w="127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607898" y="2372941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Iniciativa</a:t>
            </a:r>
            <a:endParaRPr lang="pt-BR" dirty="0"/>
          </a:p>
        </p:txBody>
      </p:sp>
      <p:cxnSp>
        <p:nvCxnSpPr>
          <p:cNvPr id="11" name="Conector angulado 10"/>
          <p:cNvCxnSpPr/>
          <p:nvPr/>
        </p:nvCxnSpPr>
        <p:spPr>
          <a:xfrm>
            <a:off x="1680571" y="3492597"/>
            <a:ext cx="944430" cy="170500"/>
          </a:xfrm>
          <a:prstGeom prst="bentConnector3">
            <a:avLst/>
          </a:prstGeom>
          <a:ln w="127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611702" y="3176960"/>
            <a:ext cx="1056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Aprova</a:t>
            </a:r>
            <a:endParaRPr lang="pt-BR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2771801" y="2842645"/>
            <a:ext cx="1908385" cy="987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  <a:p>
            <a:pPr algn="ctr"/>
            <a:r>
              <a:rPr lang="pt-BR" b="1" dirty="0"/>
              <a:t>Sistema Orçamentário</a:t>
            </a:r>
          </a:p>
          <a:p>
            <a:pPr algn="ctr"/>
            <a:endParaRPr lang="pt-BR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5364088" y="1504008"/>
            <a:ext cx="792088" cy="5928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PPA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6595958" y="1064890"/>
            <a:ext cx="2411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Diretrizes</a:t>
            </a:r>
          </a:p>
          <a:p>
            <a:r>
              <a:rPr lang="pt-BR" dirty="0"/>
              <a:t>Objetivos</a:t>
            </a:r>
          </a:p>
          <a:p>
            <a:r>
              <a:rPr lang="pt-BR" dirty="0"/>
              <a:t>Metas</a:t>
            </a:r>
          </a:p>
          <a:p>
            <a:r>
              <a:rPr lang="pt-BR" dirty="0"/>
              <a:t>Despesas Capital</a:t>
            </a:r>
          </a:p>
          <a:p>
            <a:r>
              <a:rPr lang="pt-BR" dirty="0"/>
              <a:t>4 Anos</a:t>
            </a:r>
          </a:p>
        </p:txBody>
      </p:sp>
      <p:sp>
        <p:nvSpPr>
          <p:cNvPr id="20" name="Chave esquerda 19"/>
          <p:cNvSpPr/>
          <p:nvPr/>
        </p:nvSpPr>
        <p:spPr>
          <a:xfrm>
            <a:off x="6300192" y="980728"/>
            <a:ext cx="576064" cy="164762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de seta reta 21"/>
          <p:cNvCxnSpPr/>
          <p:nvPr/>
        </p:nvCxnSpPr>
        <p:spPr>
          <a:xfrm flipV="1">
            <a:off x="4370958" y="1965324"/>
            <a:ext cx="792087" cy="5443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ângulo de cantos arredondados 22"/>
          <p:cNvSpPr/>
          <p:nvPr/>
        </p:nvSpPr>
        <p:spPr>
          <a:xfrm>
            <a:off x="5366467" y="3615628"/>
            <a:ext cx="805408" cy="559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LDO</a:t>
            </a:r>
          </a:p>
        </p:txBody>
      </p:sp>
      <p:cxnSp>
        <p:nvCxnSpPr>
          <p:cNvPr id="26" name="Conector de seta reta 25"/>
          <p:cNvCxnSpPr/>
          <p:nvPr/>
        </p:nvCxnSpPr>
        <p:spPr>
          <a:xfrm>
            <a:off x="4660418" y="3468324"/>
            <a:ext cx="576063" cy="2812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6588224" y="3067860"/>
            <a:ext cx="2304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Metas</a:t>
            </a:r>
          </a:p>
          <a:p>
            <a:r>
              <a:rPr lang="pt-BR" dirty="0"/>
              <a:t>Despesas Capital</a:t>
            </a:r>
          </a:p>
          <a:p>
            <a:r>
              <a:rPr lang="pt-BR" dirty="0"/>
              <a:t>Prioridades</a:t>
            </a:r>
          </a:p>
          <a:p>
            <a:r>
              <a:rPr lang="pt-BR" dirty="0"/>
              <a:t>Orienta LOA</a:t>
            </a:r>
          </a:p>
          <a:p>
            <a:r>
              <a:rPr lang="pt-BR" dirty="0"/>
              <a:t>1 Ano</a:t>
            </a:r>
          </a:p>
          <a:p>
            <a:r>
              <a:rPr lang="pt-BR" dirty="0"/>
              <a:t>Anexos </a:t>
            </a:r>
          </a:p>
        </p:txBody>
      </p:sp>
      <p:sp>
        <p:nvSpPr>
          <p:cNvPr id="30" name="Chave esquerda 29"/>
          <p:cNvSpPr/>
          <p:nvPr/>
        </p:nvSpPr>
        <p:spPr>
          <a:xfrm>
            <a:off x="6300192" y="3067861"/>
            <a:ext cx="493418" cy="170097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have esquerda 31"/>
          <p:cNvSpPr/>
          <p:nvPr/>
        </p:nvSpPr>
        <p:spPr>
          <a:xfrm>
            <a:off x="7580878" y="4337950"/>
            <a:ext cx="591522" cy="861774"/>
          </a:xfrm>
          <a:prstGeom prst="leftBrac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7884368" y="4337950"/>
            <a:ext cx="14401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Metas e Riscos Fiscais</a:t>
            </a:r>
          </a:p>
        </p:txBody>
      </p:sp>
      <p:sp>
        <p:nvSpPr>
          <p:cNvPr id="34" name="Retângulo de cantos arredondados 33"/>
          <p:cNvSpPr/>
          <p:nvPr/>
        </p:nvSpPr>
        <p:spPr>
          <a:xfrm>
            <a:off x="4227330" y="5519840"/>
            <a:ext cx="977369" cy="551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LOA</a:t>
            </a:r>
          </a:p>
        </p:txBody>
      </p:sp>
      <p:cxnSp>
        <p:nvCxnSpPr>
          <p:cNvPr id="36" name="Conector de seta reta 35"/>
          <p:cNvCxnSpPr/>
          <p:nvPr/>
        </p:nvCxnSpPr>
        <p:spPr>
          <a:xfrm>
            <a:off x="4139952" y="4345714"/>
            <a:ext cx="432048" cy="850488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5611985" y="5301538"/>
            <a:ext cx="240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Receita prevista</a:t>
            </a:r>
          </a:p>
          <a:p>
            <a:r>
              <a:rPr lang="pt-BR" dirty="0"/>
              <a:t>Despesa fixada</a:t>
            </a:r>
          </a:p>
          <a:p>
            <a:r>
              <a:rPr lang="pt-BR" dirty="0"/>
              <a:t>Orçamento</a:t>
            </a:r>
          </a:p>
          <a:p>
            <a:r>
              <a:rPr lang="pt-BR" dirty="0"/>
              <a:t>1 Ano</a:t>
            </a:r>
          </a:p>
        </p:txBody>
      </p:sp>
      <p:sp>
        <p:nvSpPr>
          <p:cNvPr id="41" name="Chave esquerda 40"/>
          <p:cNvSpPr/>
          <p:nvPr/>
        </p:nvSpPr>
        <p:spPr>
          <a:xfrm>
            <a:off x="5364088" y="5194463"/>
            <a:ext cx="491039" cy="141448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8" name="Conector de seta reta 47"/>
          <p:cNvCxnSpPr/>
          <p:nvPr/>
        </p:nvCxnSpPr>
        <p:spPr>
          <a:xfrm>
            <a:off x="5760132" y="2313062"/>
            <a:ext cx="1" cy="9324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 flipH="1">
            <a:off x="5076056" y="4345714"/>
            <a:ext cx="533551" cy="8567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95628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pPr algn="ctr"/>
            <a:r>
              <a:rPr lang="pt-BR" b="1" dirty="0">
                <a:latin typeface="Century Schoolbook" panose="02040604050505020304" pitchFamily="18" charset="0"/>
              </a:rPr>
              <a:t>PROGRAMAS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4006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Câmara Cidadã;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Edificações Públicas;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Administração Governamental;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Segurança do Cidadão;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Serviço de Proteção a Criança e ao Adolescente;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Assistência Social Comunitária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Educação </a:t>
            </a:r>
            <a:r>
              <a:rPr lang="pt-BR" sz="2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Pré</a:t>
            </a: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Escolar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Ensino Regular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Práticas Desportivas, Recreativas, Lazer e Comunidade Escolar;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600" dirty="0">
                <a:latin typeface="Arial" pitchFamily="34" charset="0"/>
                <a:cs typeface="Arial" pitchFamily="34" charset="0"/>
              </a:rPr>
              <a:t>Desenvolvimento Cultural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pt-B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pt-B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83430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/>
          <a:lstStyle/>
          <a:p>
            <a:pPr algn="ctr"/>
            <a:r>
              <a:rPr lang="pt-BR" b="1" dirty="0">
                <a:latin typeface="Century Schoolbook" panose="02040604050505020304" pitchFamily="18" charset="0"/>
              </a:rPr>
              <a:t>PROGRAMAS</a:t>
            </a:r>
            <a:endParaRPr lang="pt-BR" dirty="0">
              <a:latin typeface="Century Schoolbook" panose="020406040505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036496" cy="4824536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Melhoramento  da Infraestrutura Urbana;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Abastecimento de Água;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Vias Urbanas;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Corretivos, Fertilizantes e Agrotóxicos;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Mecaniza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ção Agrícola;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Sementes e Mudas;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Cooperativismo e Associativismo;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Eletrificação Rural;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Divulgação de Roteiros Turísticos;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Desporto Comunitário;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pt-BR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  <a:latin typeface="Cooper Black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  <a:latin typeface="Cooper Black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5980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1470025"/>
          </a:xfrm>
        </p:spPr>
        <p:txBody>
          <a:bodyPr/>
          <a:lstStyle/>
          <a:p>
            <a:pPr algn="ctr"/>
            <a:r>
              <a:rPr lang="pt-BR" b="1" dirty="0">
                <a:solidFill>
                  <a:prstClr val="black"/>
                </a:solidFill>
                <a:latin typeface="Century Schoolbook" panose="02040604050505020304" pitchFamily="18" charset="0"/>
              </a:rPr>
              <a:t>PROGRAMAS </a:t>
            </a:r>
            <a:endParaRPr lang="pt-BR" dirty="0">
              <a:latin typeface="Century Schoolbook" panose="020406040505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482453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Manutenção e Ampliação da Rede Escolar;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Manutenção dos Serviços de Transporte;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Parques e Jardins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Manutenção da Assistência Médica Odontológica Especializada;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Produção, Controle e Distribuição de Medicamentos;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Assistência Médica a População;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Manutenção das Vigilâncias em Saúde.</a:t>
            </a: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pt-BR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pt-BR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  <a:latin typeface="Cooper Black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  <a:latin typeface="Cooper Black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  <a:latin typeface="Cooper Black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  <a:latin typeface="Cooper Black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pt-BR" dirty="0">
              <a:solidFill>
                <a:schemeClr val="tx1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66905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360</TotalTime>
  <Words>818</Words>
  <Application>Microsoft Office PowerPoint</Application>
  <PresentationFormat>Apresentação na tela (4:3)</PresentationFormat>
  <Paragraphs>214</Paragraphs>
  <Slides>21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Century Schoolbook</vt:lpstr>
      <vt:lpstr>Cooper Black</vt:lpstr>
      <vt:lpstr>Rockwell</vt:lpstr>
      <vt:lpstr>Rockwell Condensed</vt:lpstr>
      <vt:lpstr>Wingdings</vt:lpstr>
      <vt:lpstr>Tipo de Madeira</vt:lpstr>
      <vt:lpstr>Audiência Pública sobre o  PLANO PLURIANUAL – PPA  2022 - 2025 </vt:lpstr>
      <vt:lpstr>O que é o Plano Plurianual?</vt:lpstr>
      <vt:lpstr>Vigência do PPA</vt:lpstr>
      <vt:lpstr>O que deve constar no ppa?</vt:lpstr>
      <vt:lpstr>Apresentação do PowerPoint</vt:lpstr>
      <vt:lpstr>Apresentação do PowerPoint</vt:lpstr>
      <vt:lpstr>PROGRAMAS </vt:lpstr>
      <vt:lpstr>PROGRAMAS</vt:lpstr>
      <vt:lpstr>PROGRAMAS </vt:lpstr>
      <vt:lpstr>AÇÕES</vt:lpstr>
      <vt:lpstr>AÇÕES</vt:lpstr>
      <vt:lpstr>AÇÕES</vt:lpstr>
      <vt:lpstr>AÇÕES</vt:lpstr>
      <vt:lpstr>ações</vt:lpstr>
      <vt:lpstr>AÇÕES</vt:lpstr>
      <vt:lpstr>AÇÕES</vt:lpstr>
      <vt:lpstr>AÇÕES</vt:lpstr>
      <vt:lpstr>AÇÕES</vt:lpstr>
      <vt:lpstr>AÇÕES</vt:lpstr>
      <vt:lpstr>AÇÕES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Plurianual - PPA</dc:title>
  <dc:creator>Estação</dc:creator>
  <cp:lastModifiedBy>User</cp:lastModifiedBy>
  <cp:revision>35</cp:revision>
  <cp:lastPrinted>2021-09-15T18:22:09Z</cp:lastPrinted>
  <dcterms:created xsi:type="dcterms:W3CDTF">2017-09-04T16:41:20Z</dcterms:created>
  <dcterms:modified xsi:type="dcterms:W3CDTF">2021-09-15T19:40:04Z</dcterms:modified>
</cp:coreProperties>
</file>